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59944" y="1826900"/>
            <a:ext cx="1496811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3110E"/>
                </a:solidFill>
                <a:latin typeface="RobotoRegular"/>
                <a:cs typeface="Roboto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25467" y="16448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8926" y="3925894"/>
            <a:ext cx="9090147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9944" y="1878956"/>
            <a:ext cx="15523210" cy="5731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3110E"/>
                </a:solidFill>
                <a:latin typeface="RobotoRegular"/>
                <a:cs typeface="Roboto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6412647_E-retail_factors_for_customer_activation_and_retention_An_empirical_study_from_Indian_e-commerce_customer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1" y="0"/>
            <a:ext cx="18278475" cy="10289540"/>
            <a:chOff x="9411" y="0"/>
            <a:chExt cx="18278475" cy="10289540"/>
          </a:xfrm>
        </p:grpSpPr>
        <p:sp>
          <p:nvSpPr>
            <p:cNvPr id="3" name="object 3"/>
            <p:cNvSpPr/>
            <p:nvPr/>
          </p:nvSpPr>
          <p:spPr>
            <a:xfrm>
              <a:off x="11254099" y="0"/>
              <a:ext cx="702944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11" y="8870258"/>
              <a:ext cx="18278475" cy="1419225"/>
            </a:xfrm>
            <a:custGeom>
              <a:avLst/>
              <a:gdLst/>
              <a:ahLst/>
              <a:cxnLst/>
              <a:rect l="l" t="t" r="r" b="b"/>
              <a:pathLst>
                <a:path w="18278475" h="1419225">
                  <a:moveTo>
                    <a:pt x="18278475" y="1419225"/>
                  </a:moveTo>
                  <a:lnTo>
                    <a:pt x="0" y="1419225"/>
                  </a:lnTo>
                  <a:lnTo>
                    <a:pt x="0" y="0"/>
                  </a:lnTo>
                  <a:lnTo>
                    <a:pt x="18278475" y="0"/>
                  </a:lnTo>
                  <a:lnTo>
                    <a:pt x="18278475" y="1419225"/>
                  </a:lnTo>
                  <a:close/>
                </a:path>
              </a:pathLst>
            </a:custGeom>
            <a:solidFill>
              <a:srgbClr val="175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741184"/>
            <a:ext cx="500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solidFill>
                  <a:srgbClr val="1753F1"/>
                </a:solidFill>
              </a:rPr>
              <a:t>FLIPROBO</a:t>
            </a:r>
            <a:r>
              <a:rPr sz="3200" spc="-40" dirty="0">
                <a:solidFill>
                  <a:srgbClr val="1753F1"/>
                </a:solidFill>
              </a:rPr>
              <a:t> </a:t>
            </a:r>
            <a:r>
              <a:rPr sz="3200" spc="-15" dirty="0">
                <a:solidFill>
                  <a:srgbClr val="1753F1"/>
                </a:solidFill>
              </a:rPr>
              <a:t>TECHNOLOGIES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016000" y="1603945"/>
            <a:ext cx="8907780" cy="651716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196850">
              <a:lnSpc>
                <a:spcPts val="12450"/>
              </a:lnSpc>
              <a:spcBef>
                <a:spcPts val="540"/>
              </a:spcBef>
            </a:pPr>
            <a:r>
              <a:rPr sz="10400" b="0" spc="-210" dirty="0">
                <a:solidFill>
                  <a:srgbClr val="13110E"/>
                </a:solidFill>
                <a:latin typeface="Roboto"/>
                <a:cs typeface="Roboto"/>
              </a:rPr>
              <a:t>Customer  </a:t>
            </a:r>
            <a:r>
              <a:rPr sz="10400" b="0" spc="-245" dirty="0">
                <a:solidFill>
                  <a:srgbClr val="13110E"/>
                </a:solidFill>
                <a:latin typeface="Roboto"/>
                <a:cs typeface="Roboto"/>
              </a:rPr>
              <a:t>Retention</a:t>
            </a:r>
            <a:r>
              <a:rPr sz="10400" b="0" spc="-47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sz="10400" b="0" spc="-155" dirty="0">
                <a:solidFill>
                  <a:srgbClr val="13110E"/>
                </a:solidFill>
                <a:latin typeface="Roboto"/>
                <a:cs typeface="Roboto"/>
              </a:rPr>
              <a:t>Case  </a:t>
            </a:r>
            <a:r>
              <a:rPr sz="10400" b="0" spc="-245" dirty="0">
                <a:solidFill>
                  <a:srgbClr val="13110E"/>
                </a:solidFill>
                <a:latin typeface="Roboto"/>
                <a:cs typeface="Roboto"/>
              </a:rPr>
              <a:t>Study</a:t>
            </a:r>
            <a:endParaRPr sz="104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460"/>
              </a:spcBef>
            </a:pPr>
            <a:r>
              <a:rPr sz="3200" dirty="0">
                <a:solidFill>
                  <a:srgbClr val="13110E"/>
                </a:solidFill>
                <a:latin typeface="RobotoRegular"/>
                <a:cs typeface="RobotoRegular"/>
              </a:rPr>
              <a:t>A </a:t>
            </a:r>
            <a:r>
              <a:rPr sz="3200" spc="-5" dirty="0">
                <a:solidFill>
                  <a:srgbClr val="13110E"/>
                </a:solidFill>
                <a:latin typeface="RobotoRegular"/>
                <a:cs typeface="RobotoRegular"/>
              </a:rPr>
              <a:t>case study from Indian e-commerce</a:t>
            </a:r>
            <a:r>
              <a:rPr sz="3200" spc="-8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3200" spc="-5" dirty="0">
                <a:solidFill>
                  <a:srgbClr val="13110E"/>
                </a:solidFill>
                <a:latin typeface="RobotoRegular"/>
                <a:cs typeface="RobotoRegular"/>
              </a:rPr>
              <a:t>customers</a:t>
            </a:r>
            <a:endParaRPr sz="3200" dirty="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endParaRPr sz="3200" dirty="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4713" y="526358"/>
            <a:ext cx="9235261" cy="8343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42"/>
            <a:ext cx="1103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65" dirty="0">
                <a:solidFill>
                  <a:srgbClr val="1753F1"/>
                </a:solidFill>
              </a:rPr>
              <a:t>C</a:t>
            </a:r>
            <a:r>
              <a:rPr sz="4000" spc="40" dirty="0">
                <a:solidFill>
                  <a:srgbClr val="1753F1"/>
                </a:solidFill>
              </a:rPr>
              <a:t>i</a:t>
            </a:r>
            <a:r>
              <a:rPr sz="4000" spc="50" dirty="0">
                <a:solidFill>
                  <a:srgbClr val="1753F1"/>
                </a:solidFill>
              </a:rPr>
              <a:t>t</a:t>
            </a:r>
            <a:r>
              <a:rPr sz="4000" spc="10" dirty="0">
                <a:solidFill>
                  <a:srgbClr val="1753F1"/>
                </a:solidFill>
              </a:rPr>
              <a:t>y</a:t>
            </a:r>
            <a:r>
              <a:rPr sz="4000" spc="-75" dirty="0">
                <a:solidFill>
                  <a:srgbClr val="1753F1"/>
                </a:solidFill>
              </a:rPr>
              <a:t>: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1358" y="1193855"/>
            <a:ext cx="14801849" cy="722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3638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Shopping</a:t>
            </a:r>
            <a:r>
              <a:rPr sz="4000" spc="85" dirty="0">
                <a:solidFill>
                  <a:srgbClr val="1753F1"/>
                </a:solidFill>
              </a:rPr>
              <a:t> </a:t>
            </a:r>
            <a:r>
              <a:rPr sz="4000" spc="25" dirty="0">
                <a:solidFill>
                  <a:srgbClr val="1753F1"/>
                </a:solidFill>
              </a:rPr>
              <a:t>Year: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644" y="1464015"/>
            <a:ext cx="6873539" cy="676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13011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>
                <a:solidFill>
                  <a:srgbClr val="1753F1"/>
                </a:solidFill>
              </a:rPr>
              <a:t>Type </a:t>
            </a:r>
            <a:r>
              <a:rPr sz="4000" spc="35" dirty="0">
                <a:solidFill>
                  <a:srgbClr val="1753F1"/>
                </a:solidFill>
              </a:rPr>
              <a:t>of </a:t>
            </a:r>
            <a:r>
              <a:rPr sz="4000" spc="40" dirty="0">
                <a:solidFill>
                  <a:srgbClr val="1753F1"/>
                </a:solidFill>
              </a:rPr>
              <a:t>internet </a:t>
            </a:r>
            <a:r>
              <a:rPr sz="4000" spc="50" dirty="0">
                <a:solidFill>
                  <a:srgbClr val="1753F1"/>
                </a:solidFill>
              </a:rPr>
              <a:t>used </a:t>
            </a:r>
            <a:r>
              <a:rPr sz="4000" spc="5" dirty="0">
                <a:solidFill>
                  <a:srgbClr val="1753F1"/>
                </a:solidFill>
              </a:rPr>
              <a:t>by </a:t>
            </a:r>
            <a:r>
              <a:rPr sz="4000" spc="30" dirty="0">
                <a:solidFill>
                  <a:srgbClr val="1753F1"/>
                </a:solidFill>
              </a:rPr>
              <a:t>the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35" dirty="0">
                <a:solidFill>
                  <a:srgbClr val="1753F1"/>
                </a:solidFill>
              </a:rPr>
              <a:t>to </a:t>
            </a:r>
            <a:r>
              <a:rPr sz="4000" spc="55" dirty="0">
                <a:solidFill>
                  <a:srgbClr val="1753F1"/>
                </a:solidFill>
              </a:rPr>
              <a:t>shop</a:t>
            </a:r>
            <a:r>
              <a:rPr sz="4000" spc="70" dirty="0">
                <a:solidFill>
                  <a:srgbClr val="1753F1"/>
                </a:solidFill>
              </a:rPr>
              <a:t> </a:t>
            </a:r>
            <a:r>
              <a:rPr sz="4000" spc="35" dirty="0">
                <a:solidFill>
                  <a:srgbClr val="1753F1"/>
                </a:solidFill>
              </a:rPr>
              <a:t>online: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9859" y="1820084"/>
            <a:ext cx="9850385" cy="6647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109296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Devices used </a:t>
            </a:r>
            <a:r>
              <a:rPr sz="4000" spc="5" dirty="0">
                <a:solidFill>
                  <a:srgbClr val="1753F1"/>
                </a:solidFill>
              </a:rPr>
              <a:t>by </a:t>
            </a:r>
            <a:r>
              <a:rPr sz="4000" spc="30" dirty="0">
                <a:solidFill>
                  <a:srgbClr val="1753F1"/>
                </a:solidFill>
              </a:rPr>
              <a:t>the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35" dirty="0">
                <a:solidFill>
                  <a:srgbClr val="1753F1"/>
                </a:solidFill>
              </a:rPr>
              <a:t>to </a:t>
            </a:r>
            <a:r>
              <a:rPr sz="4000" spc="55" dirty="0">
                <a:solidFill>
                  <a:srgbClr val="1753F1"/>
                </a:solidFill>
              </a:rPr>
              <a:t>shop</a:t>
            </a:r>
            <a:r>
              <a:rPr sz="4000" spc="810" dirty="0">
                <a:solidFill>
                  <a:srgbClr val="1753F1"/>
                </a:solidFill>
              </a:rPr>
              <a:t> </a:t>
            </a:r>
            <a:r>
              <a:rPr sz="4000" spc="45" dirty="0">
                <a:solidFill>
                  <a:srgbClr val="1753F1"/>
                </a:solidFill>
              </a:rPr>
              <a:t>online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3244" y="2040436"/>
            <a:ext cx="9039209" cy="632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9754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Operating system used </a:t>
            </a:r>
            <a:r>
              <a:rPr sz="4000" spc="5" dirty="0">
                <a:solidFill>
                  <a:srgbClr val="1753F1"/>
                </a:solidFill>
              </a:rPr>
              <a:t>by </a:t>
            </a:r>
            <a:r>
              <a:rPr sz="4000" spc="30" dirty="0">
                <a:solidFill>
                  <a:srgbClr val="1753F1"/>
                </a:solidFill>
              </a:rPr>
              <a:t>the</a:t>
            </a:r>
            <a:r>
              <a:rPr sz="4000" spc="560" dirty="0">
                <a:solidFill>
                  <a:srgbClr val="1753F1"/>
                </a:solidFill>
              </a:rPr>
              <a:t> </a:t>
            </a:r>
            <a:r>
              <a:rPr sz="4000" spc="60" dirty="0">
                <a:solidFill>
                  <a:srgbClr val="1753F1"/>
                </a:solidFill>
              </a:rPr>
              <a:t>customers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9342" y="1748180"/>
            <a:ext cx="10982309" cy="7124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42"/>
            <a:ext cx="11023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Browser used </a:t>
            </a:r>
            <a:r>
              <a:rPr sz="4000" spc="5" dirty="0">
                <a:solidFill>
                  <a:srgbClr val="1753F1"/>
                </a:solidFill>
              </a:rPr>
              <a:t>by </a:t>
            </a:r>
            <a:r>
              <a:rPr sz="4000" spc="30" dirty="0">
                <a:solidFill>
                  <a:srgbClr val="1753F1"/>
                </a:solidFill>
              </a:rPr>
              <a:t>the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35" dirty="0">
                <a:solidFill>
                  <a:srgbClr val="1753F1"/>
                </a:solidFill>
              </a:rPr>
              <a:t>to </a:t>
            </a:r>
            <a:r>
              <a:rPr sz="4000" spc="55" dirty="0">
                <a:solidFill>
                  <a:srgbClr val="1753F1"/>
                </a:solidFill>
              </a:rPr>
              <a:t>shop</a:t>
            </a:r>
            <a:r>
              <a:rPr sz="4000" spc="795" dirty="0">
                <a:solidFill>
                  <a:srgbClr val="1753F1"/>
                </a:solidFill>
              </a:rPr>
              <a:t> </a:t>
            </a:r>
            <a:r>
              <a:rPr sz="4000" spc="45" dirty="0">
                <a:solidFill>
                  <a:srgbClr val="1753F1"/>
                </a:solidFill>
              </a:rPr>
              <a:t>online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5731" y="1849017"/>
            <a:ext cx="11488644" cy="6537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6499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5" dirty="0">
                <a:solidFill>
                  <a:srgbClr val="1753F1"/>
                </a:solidFill>
              </a:rPr>
              <a:t>Preferred </a:t>
            </a:r>
            <a:r>
              <a:rPr sz="4000" spc="45" dirty="0">
                <a:solidFill>
                  <a:srgbClr val="1753F1"/>
                </a:solidFill>
              </a:rPr>
              <a:t>Payment</a:t>
            </a:r>
            <a:r>
              <a:rPr sz="4000" spc="265" dirty="0">
                <a:solidFill>
                  <a:srgbClr val="1753F1"/>
                </a:solidFill>
              </a:rPr>
              <a:t> </a:t>
            </a:r>
            <a:r>
              <a:rPr sz="4000" spc="55" dirty="0">
                <a:solidFill>
                  <a:srgbClr val="1753F1"/>
                </a:solidFill>
              </a:rPr>
              <a:t>Options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6063" y="1881736"/>
            <a:ext cx="6995854" cy="668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41490" y="674717"/>
            <a:ext cx="11685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5" dirty="0">
                <a:solidFill>
                  <a:srgbClr val="1753F1"/>
                </a:solidFill>
              </a:rPr>
              <a:t>Frequently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65" dirty="0">
                <a:solidFill>
                  <a:srgbClr val="1753F1"/>
                </a:solidFill>
              </a:rPr>
              <a:t>abandon </a:t>
            </a:r>
            <a:r>
              <a:rPr sz="4000" spc="30" dirty="0">
                <a:solidFill>
                  <a:srgbClr val="1753F1"/>
                </a:solidFill>
              </a:rPr>
              <a:t>the </a:t>
            </a:r>
            <a:r>
              <a:rPr sz="4000" spc="55" dirty="0">
                <a:solidFill>
                  <a:srgbClr val="1753F1"/>
                </a:solidFill>
              </a:rPr>
              <a:t>shopping</a:t>
            </a:r>
            <a:r>
              <a:rPr sz="4000" spc="550" dirty="0">
                <a:solidFill>
                  <a:srgbClr val="1753F1"/>
                </a:solidFill>
              </a:rPr>
              <a:t> </a:t>
            </a:r>
            <a:r>
              <a:rPr sz="4000" spc="40" dirty="0">
                <a:solidFill>
                  <a:srgbClr val="1753F1"/>
                </a:solidFill>
              </a:rPr>
              <a:t>cart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2439" y="1454483"/>
            <a:ext cx="11382359" cy="7419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4866" y="674717"/>
            <a:ext cx="101688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5" dirty="0">
                <a:solidFill>
                  <a:srgbClr val="1753F1"/>
                </a:solidFill>
              </a:rPr>
              <a:t>Why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65" dirty="0">
                <a:solidFill>
                  <a:srgbClr val="1753F1"/>
                </a:solidFill>
              </a:rPr>
              <a:t>abandon </a:t>
            </a:r>
            <a:r>
              <a:rPr sz="4000" spc="30" dirty="0">
                <a:solidFill>
                  <a:srgbClr val="1753F1"/>
                </a:solidFill>
              </a:rPr>
              <a:t>the </a:t>
            </a:r>
            <a:r>
              <a:rPr sz="4000" spc="55" dirty="0">
                <a:solidFill>
                  <a:srgbClr val="1753F1"/>
                </a:solidFill>
              </a:rPr>
              <a:t>shopping</a:t>
            </a:r>
            <a:r>
              <a:rPr sz="4000" spc="585" dirty="0">
                <a:solidFill>
                  <a:srgbClr val="1753F1"/>
                </a:solidFill>
              </a:rPr>
              <a:t> </a:t>
            </a:r>
            <a:r>
              <a:rPr sz="4000" spc="40" dirty="0">
                <a:solidFill>
                  <a:srgbClr val="1753F1"/>
                </a:solidFill>
              </a:rPr>
              <a:t>cart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9009" y="1771412"/>
            <a:ext cx="12722751" cy="662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4866" y="674723"/>
            <a:ext cx="10075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Shopping </a:t>
            </a:r>
            <a:r>
              <a:rPr sz="4000" spc="45" dirty="0">
                <a:solidFill>
                  <a:srgbClr val="1753F1"/>
                </a:solidFill>
              </a:rPr>
              <a:t>online </a:t>
            </a:r>
            <a:r>
              <a:rPr sz="4000" spc="20" dirty="0">
                <a:solidFill>
                  <a:srgbClr val="1753F1"/>
                </a:solidFill>
              </a:rPr>
              <a:t>is </a:t>
            </a:r>
            <a:r>
              <a:rPr sz="4000" spc="50" dirty="0">
                <a:solidFill>
                  <a:srgbClr val="1753F1"/>
                </a:solidFill>
              </a:rPr>
              <a:t>convenient and</a:t>
            </a:r>
            <a:r>
              <a:rPr sz="4000" spc="600" dirty="0">
                <a:solidFill>
                  <a:srgbClr val="1753F1"/>
                </a:solidFill>
              </a:rPr>
              <a:t> </a:t>
            </a:r>
            <a:r>
              <a:rPr sz="4000" spc="40" dirty="0">
                <a:solidFill>
                  <a:srgbClr val="1753F1"/>
                </a:solidFill>
              </a:rPr>
              <a:t>flexible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42860"/>
            <a:ext cx="18288000" cy="8947150"/>
            <a:chOff x="0" y="1342860"/>
            <a:chExt cx="18288000" cy="8947150"/>
          </a:xfrm>
        </p:grpSpPr>
        <p:sp>
          <p:nvSpPr>
            <p:cNvPr id="3" name="object 3"/>
            <p:cNvSpPr/>
            <p:nvPr/>
          </p:nvSpPr>
          <p:spPr>
            <a:xfrm>
              <a:off x="0" y="1342860"/>
              <a:ext cx="7551236" cy="89441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13585" y="4668316"/>
              <a:ext cx="8173084" cy="0"/>
            </a:xfrm>
            <a:custGeom>
              <a:avLst/>
              <a:gdLst/>
              <a:ahLst/>
              <a:cxnLst/>
              <a:rect l="l" t="t" r="r" b="b"/>
              <a:pathLst>
                <a:path w="8173084">
                  <a:moveTo>
                    <a:pt x="0" y="0"/>
                  </a:moveTo>
                  <a:lnTo>
                    <a:pt x="8172515" y="0"/>
                  </a:lnTo>
                </a:path>
              </a:pathLst>
            </a:custGeom>
            <a:ln w="9525">
              <a:solidFill>
                <a:srgbClr val="175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13585" y="5720394"/>
              <a:ext cx="8173084" cy="0"/>
            </a:xfrm>
            <a:custGeom>
              <a:avLst/>
              <a:gdLst/>
              <a:ahLst/>
              <a:cxnLst/>
              <a:rect l="l" t="t" r="r" b="b"/>
              <a:pathLst>
                <a:path w="8173084">
                  <a:moveTo>
                    <a:pt x="0" y="0"/>
                  </a:moveTo>
                  <a:lnTo>
                    <a:pt x="8172515" y="0"/>
                  </a:lnTo>
                </a:path>
              </a:pathLst>
            </a:custGeom>
            <a:ln w="9525">
              <a:solidFill>
                <a:srgbClr val="175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3585" y="6772472"/>
              <a:ext cx="8173084" cy="0"/>
            </a:xfrm>
            <a:custGeom>
              <a:avLst/>
              <a:gdLst/>
              <a:ahLst/>
              <a:cxnLst/>
              <a:rect l="l" t="t" r="r" b="b"/>
              <a:pathLst>
                <a:path w="8173084">
                  <a:moveTo>
                    <a:pt x="0" y="0"/>
                  </a:moveTo>
                  <a:lnTo>
                    <a:pt x="8172515" y="0"/>
                  </a:lnTo>
                </a:path>
              </a:pathLst>
            </a:custGeom>
            <a:ln w="9525">
              <a:solidFill>
                <a:srgbClr val="175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96122" y="1843031"/>
            <a:ext cx="71126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spc="-60" dirty="0">
                <a:solidFill>
                  <a:srgbClr val="13110E"/>
                </a:solidFill>
                <a:latin typeface="RobotoRegular"/>
                <a:cs typeface="RobotoRegular"/>
              </a:rPr>
              <a:t>Table </a:t>
            </a:r>
            <a:r>
              <a:rPr sz="7200" b="0" spc="-40" dirty="0">
                <a:solidFill>
                  <a:srgbClr val="13110E"/>
                </a:solidFill>
                <a:latin typeface="RobotoRegular"/>
                <a:cs typeface="RobotoRegular"/>
              </a:rPr>
              <a:t>of</a:t>
            </a:r>
            <a:r>
              <a:rPr sz="7200" b="0" spc="-29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7200" b="0" spc="-70" dirty="0">
                <a:solidFill>
                  <a:srgbClr val="13110E"/>
                </a:solidFill>
                <a:latin typeface="RobotoRegular"/>
                <a:cs typeface="RobotoRegular"/>
              </a:rPr>
              <a:t>Contents</a:t>
            </a:r>
            <a:endParaRPr sz="7200"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1919" y="3902604"/>
            <a:ext cx="1941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Introduction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41919" y="4945157"/>
            <a:ext cx="3061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Data</a:t>
            </a:r>
            <a:r>
              <a:rPr sz="2800" spc="-5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Visualizations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76931" y="5997235"/>
            <a:ext cx="460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Char char="·"/>
              <a:tabLst>
                <a:tab pos="193675" algn="l"/>
              </a:tabLst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Interpretation of the</a:t>
            </a:r>
            <a:r>
              <a:rPr sz="2800" spc="-3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Results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41919" y="7049313"/>
            <a:ext cx="17932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Conclusion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96122" y="3902604"/>
            <a:ext cx="93471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80" dirty="0">
                <a:solidFill>
                  <a:srgbClr val="1753F1"/>
                </a:solidFill>
                <a:latin typeface="Roboto"/>
                <a:cs typeface="Roboto"/>
              </a:rPr>
              <a:t>Part</a:t>
            </a:r>
            <a:r>
              <a:rPr sz="2800" b="0" spc="-250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2800" b="0" spc="-15" dirty="0">
                <a:solidFill>
                  <a:srgbClr val="1753F1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6122" y="4954682"/>
            <a:ext cx="93471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80" dirty="0">
                <a:solidFill>
                  <a:srgbClr val="1753F1"/>
                </a:solidFill>
                <a:latin typeface="Roboto"/>
                <a:cs typeface="Roboto"/>
              </a:rPr>
              <a:t>Part</a:t>
            </a:r>
            <a:r>
              <a:rPr sz="2800" b="0" spc="-250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2800" b="0" spc="-15" dirty="0">
                <a:solidFill>
                  <a:srgbClr val="1753F1"/>
                </a:solidFill>
                <a:latin typeface="Roboto"/>
                <a:cs typeface="Roboto"/>
              </a:rPr>
              <a:t>2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96122" y="6006760"/>
            <a:ext cx="93471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80" dirty="0">
                <a:solidFill>
                  <a:srgbClr val="1753F1"/>
                </a:solidFill>
                <a:latin typeface="Roboto"/>
                <a:cs typeface="Roboto"/>
              </a:rPr>
              <a:t>Part</a:t>
            </a:r>
            <a:r>
              <a:rPr sz="2800" b="0" spc="-250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2800" b="0" spc="-15" dirty="0">
                <a:solidFill>
                  <a:srgbClr val="1753F1"/>
                </a:solidFill>
                <a:latin typeface="Roboto"/>
                <a:cs typeface="Roboto"/>
              </a:rPr>
              <a:t>3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96122" y="7058838"/>
            <a:ext cx="93471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80" dirty="0">
                <a:solidFill>
                  <a:srgbClr val="1753F1"/>
                </a:solidFill>
                <a:latin typeface="Roboto"/>
                <a:cs typeface="Roboto"/>
              </a:rPr>
              <a:t>Part</a:t>
            </a:r>
            <a:r>
              <a:rPr sz="2800" b="0" spc="-250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2800" b="0" spc="-15" dirty="0">
                <a:solidFill>
                  <a:srgbClr val="1753F1"/>
                </a:solidFill>
                <a:latin typeface="Roboto"/>
                <a:cs typeface="Roboto"/>
              </a:rPr>
              <a:t>4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021" y="2004308"/>
            <a:ext cx="13449985" cy="6455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4866" y="674723"/>
            <a:ext cx="12065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0" dirty="0">
                <a:solidFill>
                  <a:srgbClr val="1753F1"/>
                </a:solidFill>
              </a:rPr>
              <a:t>Online retailers </a:t>
            </a:r>
            <a:r>
              <a:rPr sz="4000" spc="45" dirty="0">
                <a:solidFill>
                  <a:srgbClr val="1753F1"/>
                </a:solidFill>
              </a:rPr>
              <a:t>from where </a:t>
            </a:r>
            <a:r>
              <a:rPr sz="4000" spc="60" dirty="0">
                <a:solidFill>
                  <a:srgbClr val="1753F1"/>
                </a:solidFill>
              </a:rPr>
              <a:t>customers </a:t>
            </a:r>
            <a:r>
              <a:rPr sz="4000" spc="55" dirty="0">
                <a:solidFill>
                  <a:srgbClr val="1753F1"/>
                </a:solidFill>
              </a:rPr>
              <a:t>shop</a:t>
            </a:r>
            <a:r>
              <a:rPr sz="4000" spc="690" dirty="0">
                <a:solidFill>
                  <a:srgbClr val="1753F1"/>
                </a:solidFill>
              </a:rPr>
              <a:t> </a:t>
            </a:r>
            <a:r>
              <a:rPr sz="4000" spc="45" dirty="0">
                <a:solidFill>
                  <a:srgbClr val="1753F1"/>
                </a:solidFill>
              </a:rPr>
              <a:t>online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876" y="1921053"/>
            <a:ext cx="12455886" cy="6503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4866" y="674717"/>
            <a:ext cx="77920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Quickness </a:t>
            </a:r>
            <a:r>
              <a:rPr sz="4000" spc="30" dirty="0">
                <a:solidFill>
                  <a:srgbClr val="1753F1"/>
                </a:solidFill>
              </a:rPr>
              <a:t>to </a:t>
            </a:r>
            <a:r>
              <a:rPr sz="4000" spc="60" dirty="0">
                <a:solidFill>
                  <a:srgbClr val="1753F1"/>
                </a:solidFill>
              </a:rPr>
              <a:t>complete</a:t>
            </a:r>
            <a:r>
              <a:rPr sz="4000" spc="350" dirty="0">
                <a:solidFill>
                  <a:srgbClr val="1753F1"/>
                </a:solidFill>
              </a:rPr>
              <a:t> </a:t>
            </a:r>
            <a:r>
              <a:rPr sz="4000" spc="55" dirty="0">
                <a:solidFill>
                  <a:srgbClr val="1753F1"/>
                </a:solidFill>
              </a:rPr>
              <a:t>purchase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4733" y="2142828"/>
            <a:ext cx="15370231" cy="621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4866" y="674720"/>
            <a:ext cx="4337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60" dirty="0">
                <a:solidFill>
                  <a:srgbClr val="1753F1"/>
                </a:solidFill>
              </a:rPr>
              <a:t>Recommendation: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4071" y="3270872"/>
            <a:ext cx="12900025" cy="345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3295" marR="5080" indent="-2221230">
              <a:lnSpc>
                <a:spcPct val="108200"/>
              </a:lnSpc>
              <a:spcBef>
                <a:spcPts val="95"/>
              </a:spcBef>
            </a:pPr>
            <a:r>
              <a:rPr sz="10400" spc="-70" dirty="0"/>
              <a:t>INTERPRETATION </a:t>
            </a:r>
            <a:r>
              <a:rPr sz="10400" dirty="0"/>
              <a:t>OF  </a:t>
            </a:r>
            <a:r>
              <a:rPr sz="10400" spc="-25" dirty="0"/>
              <a:t>THE</a:t>
            </a:r>
            <a:r>
              <a:rPr sz="10400" spc="-15" dirty="0"/>
              <a:t> </a:t>
            </a:r>
            <a:r>
              <a:rPr sz="10400" spc="-85" dirty="0"/>
              <a:t>RESULTS</a:t>
            </a:r>
            <a:endParaRPr sz="10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572" y="974756"/>
            <a:ext cx="122383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5" dirty="0">
                <a:solidFill>
                  <a:srgbClr val="1753F1"/>
                </a:solidFill>
              </a:rPr>
              <a:t>Top </a:t>
            </a:r>
            <a:r>
              <a:rPr sz="4000" spc="25" dirty="0">
                <a:solidFill>
                  <a:srgbClr val="1753F1"/>
                </a:solidFill>
              </a:rPr>
              <a:t>five </a:t>
            </a:r>
            <a:r>
              <a:rPr sz="4000" spc="65" dirty="0">
                <a:solidFill>
                  <a:srgbClr val="1753F1"/>
                </a:solidFill>
              </a:rPr>
              <a:t>companies </a:t>
            </a:r>
            <a:r>
              <a:rPr sz="4000" spc="40" dirty="0">
                <a:solidFill>
                  <a:srgbClr val="1753F1"/>
                </a:solidFill>
              </a:rPr>
              <a:t>preferred </a:t>
            </a:r>
            <a:r>
              <a:rPr sz="4000" spc="5" dirty="0">
                <a:solidFill>
                  <a:srgbClr val="1753F1"/>
                </a:solidFill>
              </a:rPr>
              <a:t>by </a:t>
            </a:r>
            <a:r>
              <a:rPr sz="4000" spc="45" dirty="0">
                <a:solidFill>
                  <a:srgbClr val="1753F1"/>
                </a:solidFill>
              </a:rPr>
              <a:t>Indian</a:t>
            </a:r>
            <a:r>
              <a:rPr sz="4000" spc="790" dirty="0">
                <a:solidFill>
                  <a:srgbClr val="1753F1"/>
                </a:solidFill>
              </a:rPr>
              <a:t> </a:t>
            </a:r>
            <a:r>
              <a:rPr sz="4000" spc="50" dirty="0">
                <a:solidFill>
                  <a:srgbClr val="1753F1"/>
                </a:solidFill>
              </a:rPr>
              <a:t>Customers: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137714" y="2121346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7714" y="2616646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7714" y="3111946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7714" y="3607246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7714" y="4102546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13963" y="1846385"/>
            <a:ext cx="15406369" cy="6574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 marR="13315950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Amazon  Flipkart  Paytm  Snapdea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l 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Myntra</a:t>
            </a:r>
            <a:endParaRPr sz="2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Most customers said that they found amazon.in very easy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use.</a:t>
            </a:r>
            <a:endParaRPr sz="2800">
              <a:latin typeface="RobotoRegular"/>
              <a:cs typeface="RobotoRegular"/>
            </a:endParaRPr>
          </a:p>
          <a:p>
            <a:pPr marL="12700" marR="478790">
              <a:lnSpc>
                <a:spcPct val="1161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Most customers also said that the visual appearance of amazon.in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best among all the online  retail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websites/applications.</a:t>
            </a:r>
            <a:endParaRPr sz="2800">
              <a:latin typeface="RobotoRegular"/>
              <a:cs typeface="RobotoRegular"/>
            </a:endParaRPr>
          </a:p>
          <a:p>
            <a:pPr marL="12700" marR="5080">
              <a:lnSpc>
                <a:spcPct val="1161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Amazon.in and flipkart.com are selected by most of the customers as these websites have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a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wide  variety of products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listed</a:t>
            </a:r>
            <a:endParaRPr sz="2800">
              <a:latin typeface="RobotoRegular"/>
              <a:cs typeface="RobotoRegular"/>
            </a:endParaRPr>
          </a:p>
          <a:p>
            <a:pPr marL="12700" marR="44450">
              <a:lnSpc>
                <a:spcPct val="116100"/>
              </a:lnSpc>
            </a:pP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If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we talk about the complete, relevant information related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products, most of the customers  go with amazon.in and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flipkart.com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6597" y="5202996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6597" y="5698296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6597" y="6688896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6597" y="7679496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2833" y="1369873"/>
            <a:ext cx="15264765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2575">
              <a:lnSpc>
                <a:spcPct val="116100"/>
              </a:lnSpc>
              <a:spcBef>
                <a:spcPts val="100"/>
              </a:spcBef>
            </a:pP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If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we talk about the website/application speed and page loading time, amazon.in takes the lead  followed by flipkart.com and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paytm.com</a:t>
            </a:r>
            <a:endParaRPr sz="2800">
              <a:latin typeface="RobotoRegular"/>
              <a:cs typeface="RobotoRegular"/>
            </a:endParaRPr>
          </a:p>
          <a:p>
            <a:pPr marL="12700" marR="1235710">
              <a:lnSpc>
                <a:spcPct val="1161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Talking about the quickness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complete the purchase, most of the customers found that  Amazon.in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better but flipkart.com and paytm.com also give tough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competition.</a:t>
            </a:r>
            <a:endParaRPr sz="28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800" b="0" spc="-15" dirty="0">
                <a:solidFill>
                  <a:srgbClr val="13110E"/>
                </a:solidFill>
                <a:latin typeface="Roboto"/>
                <a:cs typeface="Roboto"/>
              </a:rPr>
              <a:t>Speed </a:t>
            </a:r>
            <a:r>
              <a:rPr sz="2800" b="0" spc="-5" dirty="0">
                <a:solidFill>
                  <a:srgbClr val="13110E"/>
                </a:solidFill>
                <a:latin typeface="Roboto"/>
                <a:cs typeface="Roboto"/>
              </a:rPr>
              <a:t>of </a:t>
            </a:r>
            <a:r>
              <a:rPr sz="2800" b="0" spc="-35" dirty="0">
                <a:solidFill>
                  <a:srgbClr val="13110E"/>
                </a:solidFill>
                <a:latin typeface="Roboto"/>
                <a:cs typeface="Roboto"/>
              </a:rPr>
              <a:t>delivery: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Amazon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taking lead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in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this category also followed by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flipkart.com</a:t>
            </a:r>
            <a:endParaRPr sz="2800">
              <a:latin typeface="RobotoRegular"/>
              <a:cs typeface="RobotoRegular"/>
            </a:endParaRPr>
          </a:p>
          <a:p>
            <a:pPr marL="12700" marR="60325">
              <a:lnSpc>
                <a:spcPct val="1161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Privacy of customers and their financial information: Amazon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taking lead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in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this category also.  Flipkart.com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also providing better security options for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customers.</a:t>
            </a:r>
            <a:endParaRPr sz="2800">
              <a:latin typeface="RobotoRegular"/>
              <a:cs typeface="RobotoRegular"/>
            </a:endParaRPr>
          </a:p>
          <a:p>
            <a:pPr marL="12700" marR="5080">
              <a:lnSpc>
                <a:spcPct val="116100"/>
              </a:lnSpc>
            </a:pP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If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we talk about the trust of the customers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in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online retailers, we can say Amazon and Flipkart  are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winners.</a:t>
            </a:r>
            <a:endParaRPr sz="28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As per the customers, amazon.in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as efficient as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it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was</a:t>
            </a:r>
            <a:r>
              <a:rPr sz="2800" spc="-1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earlier.</a:t>
            </a:r>
            <a:endParaRPr sz="2800">
              <a:latin typeface="RobotoRegular"/>
              <a:cs typeface="RobotoRegular"/>
            </a:endParaRPr>
          </a:p>
          <a:p>
            <a:pPr marL="12700" marR="739775">
              <a:lnSpc>
                <a:spcPct val="116100"/>
              </a:lnSpc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Most of the customers want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recommend amazon.in and flipkart.com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their friends. This  shows that the majority of the customers have trust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in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these two</a:t>
            </a:r>
            <a:r>
              <a:rPr sz="2800" spc="-10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companies.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5467" y="26354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5467" y="36260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5467" y="41213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5467" y="51119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5467" y="61025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5467" y="659783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2161" y="4257738"/>
            <a:ext cx="8223884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-30" dirty="0"/>
              <a:t>C</a:t>
            </a:r>
            <a:r>
              <a:rPr sz="10400" spc="-5" dirty="0"/>
              <a:t>O</a:t>
            </a:r>
            <a:r>
              <a:rPr sz="10400" spc="35" dirty="0"/>
              <a:t>N</a:t>
            </a:r>
            <a:r>
              <a:rPr sz="10400" spc="-30" dirty="0"/>
              <a:t>C</a:t>
            </a:r>
            <a:r>
              <a:rPr sz="10400" spc="-15" dirty="0"/>
              <a:t>L</a:t>
            </a:r>
            <a:r>
              <a:rPr sz="10400" spc="-75" dirty="0"/>
              <a:t>U</a:t>
            </a:r>
            <a:r>
              <a:rPr sz="10400" spc="-125" dirty="0"/>
              <a:t>S</a:t>
            </a:r>
            <a:r>
              <a:rPr sz="10400" spc="-114" dirty="0"/>
              <a:t>I</a:t>
            </a:r>
            <a:r>
              <a:rPr sz="10400" spc="-5" dirty="0"/>
              <a:t>O</a:t>
            </a:r>
            <a:r>
              <a:rPr sz="10400" spc="40" dirty="0"/>
              <a:t>N</a:t>
            </a:r>
            <a:endParaRPr sz="10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572" y="974756"/>
            <a:ext cx="10318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5" dirty="0">
                <a:solidFill>
                  <a:srgbClr val="1753F1"/>
                </a:solidFill>
              </a:rPr>
              <a:t>Key </a:t>
            </a:r>
            <a:r>
              <a:rPr sz="4000" spc="50" dirty="0">
                <a:solidFill>
                  <a:srgbClr val="1753F1"/>
                </a:solidFill>
              </a:rPr>
              <a:t>Findings and </a:t>
            </a:r>
            <a:r>
              <a:rPr sz="4000" spc="60" dirty="0">
                <a:solidFill>
                  <a:srgbClr val="1753F1"/>
                </a:solidFill>
              </a:rPr>
              <a:t>Conclusions </a:t>
            </a:r>
            <a:r>
              <a:rPr sz="4000" spc="35" dirty="0">
                <a:solidFill>
                  <a:srgbClr val="1753F1"/>
                </a:solidFill>
              </a:rPr>
              <a:t>of </a:t>
            </a:r>
            <a:r>
              <a:rPr sz="4000" spc="30" dirty="0">
                <a:solidFill>
                  <a:srgbClr val="1753F1"/>
                </a:solidFill>
              </a:rPr>
              <a:t>the</a:t>
            </a:r>
            <a:r>
              <a:rPr sz="4000" spc="705" dirty="0">
                <a:solidFill>
                  <a:srgbClr val="1753F1"/>
                </a:solidFill>
              </a:rPr>
              <a:t> </a:t>
            </a:r>
            <a:r>
              <a:rPr sz="4000" spc="25" dirty="0">
                <a:solidFill>
                  <a:srgbClr val="1753F1"/>
                </a:solidFill>
              </a:rPr>
              <a:t>Study: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425467" y="2381249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2833" y="2106288"/>
            <a:ext cx="15558135" cy="547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89380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Online retailers companies should focus on offering the best services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customers as  customer satisfaction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very important for customer</a:t>
            </a:r>
            <a:r>
              <a:rPr sz="2800" spc="-1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retention</a:t>
            </a:r>
            <a:endParaRPr sz="2800">
              <a:latin typeface="RobotoRegular"/>
              <a:cs typeface="RobotoRegular"/>
            </a:endParaRPr>
          </a:p>
          <a:p>
            <a:pPr marL="12700" marR="135255">
              <a:lnSpc>
                <a:spcPct val="116100"/>
              </a:lnSpc>
            </a:pPr>
            <a:r>
              <a:rPr sz="2800" b="0" spc="-20" dirty="0">
                <a:solidFill>
                  <a:srgbClr val="13110E"/>
                </a:solidFill>
                <a:latin typeface="Roboto"/>
                <a:cs typeface="Roboto"/>
              </a:rPr>
              <a:t>Convenience: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website user interface should be user-friendly. As per our analysis, there should  be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a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complete product description on the website/application of the e-stores.</a:t>
            </a:r>
            <a:endParaRPr sz="2800">
              <a:latin typeface="RobotoRegular"/>
              <a:cs typeface="RobotoRegular"/>
            </a:endParaRPr>
          </a:p>
          <a:p>
            <a:pPr marL="12700" marR="127000">
              <a:lnSpc>
                <a:spcPct val="116100"/>
              </a:lnSpc>
            </a:pPr>
            <a:r>
              <a:rPr sz="2800" b="0" spc="-25" dirty="0">
                <a:solidFill>
                  <a:srgbClr val="13110E"/>
                </a:solidFill>
                <a:latin typeface="Roboto"/>
                <a:cs typeface="Roboto"/>
              </a:rPr>
              <a:t>Privacy </a:t>
            </a:r>
            <a:r>
              <a:rPr sz="2800" b="0" spc="-50" dirty="0">
                <a:solidFill>
                  <a:srgbClr val="13110E"/>
                </a:solidFill>
                <a:latin typeface="Roboto"/>
                <a:cs typeface="Roboto"/>
              </a:rPr>
              <a:t>&amp; </a:t>
            </a:r>
            <a:r>
              <a:rPr sz="2800" b="0" spc="-15" dirty="0">
                <a:solidFill>
                  <a:srgbClr val="13110E"/>
                </a:solidFill>
                <a:latin typeface="Roboto"/>
                <a:cs typeface="Roboto"/>
              </a:rPr>
              <a:t>Payment </a:t>
            </a:r>
            <a:r>
              <a:rPr sz="2800" b="0" spc="-25" dirty="0">
                <a:solidFill>
                  <a:srgbClr val="13110E"/>
                </a:solidFill>
                <a:latin typeface="Roboto"/>
                <a:cs typeface="Roboto"/>
              </a:rPr>
              <a:t>Securities: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Companies should focus on providing proper privacy and payment  securities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customers as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it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leads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the trust of the customers which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very much important.  </a:t>
            </a:r>
            <a:r>
              <a:rPr sz="2800" b="0" spc="-20" dirty="0">
                <a:solidFill>
                  <a:srgbClr val="13110E"/>
                </a:solidFill>
                <a:latin typeface="Roboto"/>
                <a:cs typeface="Roboto"/>
              </a:rPr>
              <a:t>Loyalty Programs: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One of the best ways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attract customers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shop online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is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providing them  some loyalty programs and rewarding them once they make any purchase or recommend the  website/application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any</a:t>
            </a:r>
            <a:r>
              <a:rPr sz="2800" spc="-1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friends.</a:t>
            </a:r>
            <a:endParaRPr sz="2800">
              <a:latin typeface="RobotoRegular"/>
              <a:cs typeface="RobotoRegular"/>
            </a:endParaRPr>
          </a:p>
          <a:p>
            <a:pPr marL="12700" marR="5080">
              <a:lnSpc>
                <a:spcPct val="116100"/>
              </a:lnSpc>
            </a:pPr>
            <a:r>
              <a:rPr sz="2800" b="0" spc="-10" dirty="0">
                <a:solidFill>
                  <a:srgbClr val="13110E"/>
                </a:solidFill>
                <a:latin typeface="Roboto"/>
                <a:cs typeface="Roboto"/>
              </a:rPr>
              <a:t>Website/application </a:t>
            </a:r>
            <a:r>
              <a:rPr sz="2800" b="0" spc="-20" dirty="0">
                <a:solidFill>
                  <a:srgbClr val="13110E"/>
                </a:solidFill>
                <a:latin typeface="Roboto"/>
                <a:cs typeface="Roboto"/>
              </a:rPr>
              <a:t>technicalities: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Companies should focus on the speed of the website and page  navigation. As smooth navigation help users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decide faster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make any</a:t>
            </a:r>
            <a:r>
              <a:rPr sz="2800" spc="-1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13110E"/>
                </a:solidFill>
                <a:latin typeface="RobotoRegular"/>
                <a:cs typeface="RobotoRegular"/>
              </a:rPr>
              <a:t>purchase.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5467" y="337184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5467" y="436244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5467" y="535304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5467" y="6838950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3875" algn="l"/>
              </a:tabLst>
            </a:pPr>
            <a:r>
              <a:rPr spc="-85" dirty="0"/>
              <a:t>Thank	</a:t>
            </a:r>
            <a:r>
              <a:rPr spc="-75" dirty="0"/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9944" y="1826900"/>
            <a:ext cx="34105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35" dirty="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r>
              <a:rPr sz="3200" b="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b="0" spc="30" dirty="0">
                <a:solidFill>
                  <a:srgbClr val="FFFFFF"/>
                </a:solidFill>
                <a:latin typeface="Roboto"/>
                <a:cs typeface="Roboto"/>
              </a:rPr>
              <a:t>Objective: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9944" y="2797464"/>
            <a:ext cx="15531465" cy="348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3131185" algn="l"/>
                <a:tab pos="5801360" algn="l"/>
                <a:tab pos="6195695" algn="l"/>
                <a:tab pos="7562850" algn="l"/>
                <a:tab pos="8002270" algn="l"/>
                <a:tab pos="8719820" algn="l"/>
                <a:tab pos="11579225" algn="l"/>
              </a:tabLst>
            </a:pPr>
            <a:r>
              <a:rPr sz="7000" b="0" spc="1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E</a:t>
            </a:r>
            <a:r>
              <a:rPr sz="7000" b="0" spc="-4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-</a:t>
            </a:r>
            <a:r>
              <a:rPr sz="7000" b="0" spc="-10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r</a:t>
            </a:r>
            <a:r>
              <a:rPr sz="7000" b="0" spc="-3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e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t</a:t>
            </a:r>
            <a:r>
              <a:rPr sz="7000" b="0" spc="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</a:t>
            </a:r>
            <a:r>
              <a:rPr sz="7000" b="0" spc="-7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il</a:t>
            </a:r>
            <a:r>
              <a:rPr sz="7000" b="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	</a:t>
            </a:r>
            <a:r>
              <a:rPr sz="7000" b="0" spc="-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f</a:t>
            </a:r>
            <a:r>
              <a:rPr sz="7000" b="0" spc="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c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t</a:t>
            </a:r>
            <a:r>
              <a:rPr sz="7000" b="0" spc="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o</a:t>
            </a:r>
            <a:r>
              <a:rPr sz="7000" b="0" spc="-10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r</a:t>
            </a:r>
            <a:r>
              <a:rPr sz="7000" b="0" spc="1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s</a:t>
            </a:r>
            <a:r>
              <a:rPr sz="7000" b="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	</a:t>
            </a:r>
            <a:r>
              <a:rPr sz="7000" b="0" spc="-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f</a:t>
            </a:r>
            <a:r>
              <a:rPr sz="7000" b="0" spc="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o</a:t>
            </a:r>
            <a:r>
              <a:rPr sz="7000" b="0" spc="-10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r</a:t>
            </a:r>
            <a:r>
              <a:rPr sz="7000" b="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	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c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u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s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t</a:t>
            </a:r>
            <a:r>
              <a:rPr sz="7000" b="0" spc="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o</a:t>
            </a:r>
            <a:r>
              <a:rPr sz="7000" b="0" spc="2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m</a:t>
            </a:r>
            <a:r>
              <a:rPr sz="7000" b="0" spc="-3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e</a:t>
            </a:r>
            <a:r>
              <a:rPr sz="7000" b="0" spc="-10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r</a:t>
            </a:r>
            <a:r>
              <a:rPr sz="7000" b="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	</a:t>
            </a:r>
            <a:r>
              <a:rPr sz="7000" b="0" spc="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c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t</a:t>
            </a:r>
            <a:r>
              <a:rPr sz="7000" b="0" spc="-7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i</a:t>
            </a:r>
            <a:r>
              <a:rPr sz="7000" b="0" spc="-8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v</a:t>
            </a:r>
            <a:r>
              <a:rPr sz="7000" b="0" spc="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t</a:t>
            </a:r>
            <a:r>
              <a:rPr sz="7000" b="0" spc="-7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i</a:t>
            </a:r>
            <a:r>
              <a:rPr sz="7000" b="0" spc="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o</a:t>
            </a:r>
            <a:r>
              <a:rPr sz="7000" b="0" spc="-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n  </a:t>
            </a:r>
            <a:r>
              <a:rPr sz="7000" b="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and</a:t>
            </a:r>
            <a:r>
              <a:rPr sz="7000" b="0" spc="1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 </a:t>
            </a:r>
            <a:r>
              <a:rPr sz="7000" b="0" spc="-5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retention:	</a:t>
            </a:r>
            <a:r>
              <a:rPr sz="7000" b="0" spc="-6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A</a:t>
            </a:r>
            <a:r>
              <a:rPr sz="7000" b="0" spc="-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 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case	</a:t>
            </a:r>
            <a:r>
              <a:rPr sz="7000" b="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study </a:t>
            </a:r>
            <a:r>
              <a:rPr sz="7000" b="0" spc="-2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from  </a:t>
            </a:r>
            <a:r>
              <a:rPr sz="7000" b="0" spc="-3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Indian</a:t>
            </a:r>
            <a:r>
              <a:rPr sz="7000" b="0" spc="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 </a:t>
            </a:r>
            <a:r>
              <a:rPr sz="7000" b="0" spc="-5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e-commerce	</a:t>
            </a:r>
            <a:r>
              <a:rPr sz="7000" b="0" spc="-1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customers</a:t>
            </a:r>
            <a:endParaRPr sz="70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311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7640" y="4257738"/>
            <a:ext cx="955294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-55" dirty="0"/>
              <a:t>INTRODUCTION</a:t>
            </a:r>
            <a:endParaRPr sz="10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8870315"/>
          </a:xfrm>
          <a:custGeom>
            <a:avLst/>
            <a:gdLst/>
            <a:ahLst/>
            <a:cxnLst/>
            <a:rect l="l" t="t" r="r" b="b"/>
            <a:pathLst>
              <a:path w="18288000" h="8870315">
                <a:moveTo>
                  <a:pt x="0" y="8870256"/>
                </a:moveTo>
                <a:lnTo>
                  <a:pt x="18288000" y="8870256"/>
                </a:lnTo>
                <a:lnTo>
                  <a:pt x="18288000" y="0"/>
                </a:lnTo>
                <a:lnTo>
                  <a:pt x="0" y="0"/>
                </a:lnTo>
                <a:lnTo>
                  <a:pt x="0" y="887025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59944" y="1005242"/>
            <a:ext cx="64179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1753F1"/>
                </a:solidFill>
              </a:rPr>
              <a:t>Business Problem</a:t>
            </a:r>
            <a:r>
              <a:rPr sz="4000" spc="220" dirty="0">
                <a:solidFill>
                  <a:srgbClr val="1753F1"/>
                </a:solidFill>
              </a:rPr>
              <a:t> </a:t>
            </a:r>
            <a:r>
              <a:rPr sz="4000" spc="50" dirty="0">
                <a:solidFill>
                  <a:srgbClr val="1753F1"/>
                </a:solidFill>
              </a:rPr>
              <a:t>Framing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659944" y="2115660"/>
            <a:ext cx="15507335" cy="555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objective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of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this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project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is to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perform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data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analysis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on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 retention dataset 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from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Indian e-commerce customers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and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produce valuable insights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which will help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retain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customers.</a:t>
            </a:r>
            <a:endParaRPr sz="2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</a:pPr>
            <a:r>
              <a:rPr sz="4000" b="0" spc="60" dirty="0">
                <a:solidFill>
                  <a:srgbClr val="1753F1"/>
                </a:solidFill>
                <a:latin typeface="Roboto"/>
                <a:cs typeface="Roboto"/>
              </a:rPr>
              <a:t>Conceptual </a:t>
            </a:r>
            <a:r>
              <a:rPr sz="4000" b="0" spc="50" dirty="0">
                <a:solidFill>
                  <a:srgbClr val="1753F1"/>
                </a:solidFill>
                <a:latin typeface="Roboto"/>
                <a:cs typeface="Roboto"/>
              </a:rPr>
              <a:t>Background </a:t>
            </a:r>
            <a:r>
              <a:rPr sz="4000" b="0" spc="35" dirty="0">
                <a:solidFill>
                  <a:srgbClr val="1753F1"/>
                </a:solidFill>
                <a:latin typeface="Roboto"/>
                <a:cs typeface="Roboto"/>
              </a:rPr>
              <a:t>of </a:t>
            </a:r>
            <a:r>
              <a:rPr sz="4000" b="0" spc="30" dirty="0">
                <a:solidFill>
                  <a:srgbClr val="1753F1"/>
                </a:solidFill>
                <a:latin typeface="Roboto"/>
                <a:cs typeface="Roboto"/>
              </a:rPr>
              <a:t>the </a:t>
            </a:r>
            <a:r>
              <a:rPr sz="4000" b="0" spc="65" dirty="0">
                <a:solidFill>
                  <a:srgbClr val="1753F1"/>
                </a:solidFill>
                <a:latin typeface="Roboto"/>
                <a:cs typeface="Roboto"/>
              </a:rPr>
              <a:t>Domain</a:t>
            </a:r>
            <a:r>
              <a:rPr sz="4000" b="0" spc="590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4000" b="0" spc="50" dirty="0">
                <a:solidFill>
                  <a:srgbClr val="1753F1"/>
                </a:solidFill>
                <a:latin typeface="Roboto"/>
                <a:cs typeface="Roboto"/>
              </a:rPr>
              <a:t>Problem</a:t>
            </a:r>
            <a:endParaRPr sz="4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Roboto"/>
              <a:cs typeface="Roboto"/>
            </a:endParaRPr>
          </a:p>
          <a:p>
            <a:pPr marL="12700" marR="344170">
              <a:lnSpc>
                <a:spcPct val="107100"/>
              </a:lnSpc>
              <a:spcBef>
                <a:spcPts val="5"/>
              </a:spcBef>
            </a:pP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 </a:t>
            </a:r>
            <a:r>
              <a:rPr sz="2800" spc="50" dirty="0">
                <a:solidFill>
                  <a:srgbClr val="13110E"/>
                </a:solidFill>
                <a:latin typeface="RobotoRegular"/>
                <a:cs typeface="RobotoRegular"/>
              </a:rPr>
              <a:t>satisfaction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has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emerged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as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one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of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most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important factors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that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guarantee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success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of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online stores;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it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has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been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posited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as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a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key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stimulant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of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purchase, repurchase  </a:t>
            </a:r>
            <a:r>
              <a:rPr sz="2800" spc="50" dirty="0">
                <a:solidFill>
                  <a:srgbClr val="13110E"/>
                </a:solidFill>
                <a:latin typeface="RobotoRegular"/>
                <a:cs typeface="RobotoRegular"/>
              </a:rPr>
              <a:t>intentions,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and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 loyalty. </a:t>
            </a:r>
            <a:r>
              <a:rPr sz="2800" dirty="0">
                <a:solidFill>
                  <a:srgbClr val="13110E"/>
                </a:solidFill>
                <a:latin typeface="RobotoRegular"/>
                <a:cs typeface="RobotoRegular"/>
              </a:rPr>
              <a:t>A </a:t>
            </a:r>
            <a:r>
              <a:rPr sz="2800" spc="50" dirty="0">
                <a:solidFill>
                  <a:srgbClr val="13110E"/>
                </a:solidFill>
                <a:latin typeface="RobotoRegular"/>
                <a:cs typeface="RobotoRegular"/>
              </a:rPr>
              <a:t>comprehensive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review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of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spc="50" dirty="0">
                <a:solidFill>
                  <a:srgbClr val="13110E"/>
                </a:solidFill>
                <a:latin typeface="RobotoRegular"/>
                <a:cs typeface="RobotoRegular"/>
              </a:rPr>
              <a:t>literature,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theories,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and 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models </a:t>
            </a:r>
            <a:r>
              <a:rPr sz="2800" spc="40" dirty="0">
                <a:solidFill>
                  <a:srgbClr val="13110E"/>
                </a:solidFill>
                <a:latin typeface="RobotoRegular"/>
                <a:cs typeface="RobotoRegular"/>
              </a:rPr>
              <a:t>have been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carried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out </a:t>
            </a:r>
            <a:r>
              <a:rPr sz="2800" spc="25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propose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models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for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 activation </a:t>
            </a:r>
            <a:r>
              <a:rPr sz="2800" spc="35" dirty="0">
                <a:solidFill>
                  <a:srgbClr val="13110E"/>
                </a:solidFill>
                <a:latin typeface="RobotoRegular"/>
                <a:cs typeface="RobotoRegular"/>
              </a:rPr>
              <a:t>and </a:t>
            </a:r>
            <a:r>
              <a:rPr sz="2800" spc="45" dirty="0">
                <a:solidFill>
                  <a:srgbClr val="13110E"/>
                </a:solidFill>
                <a:latin typeface="RobotoRegular"/>
                <a:cs typeface="RobotoRegular"/>
              </a:rPr>
              <a:t>customer  retention.</a:t>
            </a:r>
            <a:endParaRPr sz="28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8870315"/>
          </a:xfrm>
          <a:custGeom>
            <a:avLst/>
            <a:gdLst/>
            <a:ahLst/>
            <a:cxnLst/>
            <a:rect l="l" t="t" r="r" b="b"/>
            <a:pathLst>
              <a:path w="18288000" h="8870315">
                <a:moveTo>
                  <a:pt x="0" y="8870259"/>
                </a:moveTo>
                <a:lnTo>
                  <a:pt x="18288000" y="8870259"/>
                </a:lnTo>
                <a:lnTo>
                  <a:pt x="18288000" y="0"/>
                </a:lnTo>
                <a:lnTo>
                  <a:pt x="0" y="0"/>
                </a:lnTo>
                <a:lnTo>
                  <a:pt x="0" y="887025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6969" y="2115817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6969" y="2573017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6969" y="3030217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6969" y="3487417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6969" y="3944617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59944" y="964556"/>
            <a:ext cx="140214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b="0" spc="40" dirty="0">
                <a:solidFill>
                  <a:srgbClr val="13110E"/>
                </a:solidFill>
                <a:latin typeface="RobotoRegular"/>
                <a:cs typeface="RobotoRegular"/>
              </a:rPr>
              <a:t>Five major </a:t>
            </a:r>
            <a:r>
              <a:rPr sz="2800" b="0" spc="45" dirty="0">
                <a:solidFill>
                  <a:srgbClr val="13110E"/>
                </a:solidFill>
                <a:latin typeface="RobotoRegular"/>
                <a:cs typeface="RobotoRegular"/>
              </a:rPr>
              <a:t>factors </a:t>
            </a:r>
            <a:r>
              <a:rPr sz="2800" b="0" spc="40" dirty="0">
                <a:solidFill>
                  <a:srgbClr val="13110E"/>
                </a:solidFill>
                <a:latin typeface="RobotoRegular"/>
                <a:cs typeface="RobotoRegular"/>
              </a:rPr>
              <a:t>that </a:t>
            </a:r>
            <a:r>
              <a:rPr sz="2800" b="0" spc="50" dirty="0">
                <a:solidFill>
                  <a:srgbClr val="13110E"/>
                </a:solidFill>
                <a:latin typeface="RobotoRegular"/>
                <a:cs typeface="RobotoRegular"/>
              </a:rPr>
              <a:t>contributed </a:t>
            </a:r>
            <a:r>
              <a:rPr sz="2800" b="0" spc="25" dirty="0">
                <a:solidFill>
                  <a:srgbClr val="13110E"/>
                </a:solidFill>
                <a:latin typeface="RobotoRegular"/>
                <a:cs typeface="RobotoRegular"/>
              </a:rPr>
              <a:t>to </a:t>
            </a:r>
            <a:r>
              <a:rPr sz="2800" b="0" spc="35" dirty="0">
                <a:solidFill>
                  <a:srgbClr val="13110E"/>
                </a:solidFill>
                <a:latin typeface="RobotoRegular"/>
                <a:cs typeface="RobotoRegular"/>
              </a:rPr>
              <a:t>the </a:t>
            </a:r>
            <a:r>
              <a:rPr sz="2800" b="0" spc="45" dirty="0">
                <a:solidFill>
                  <a:srgbClr val="13110E"/>
                </a:solidFill>
                <a:latin typeface="RobotoRegular"/>
                <a:cs typeface="RobotoRegular"/>
              </a:rPr>
              <a:t>success </a:t>
            </a:r>
            <a:r>
              <a:rPr sz="2800" b="0" spc="25" dirty="0">
                <a:solidFill>
                  <a:srgbClr val="13110E"/>
                </a:solidFill>
                <a:latin typeface="RobotoRegular"/>
                <a:cs typeface="RobotoRegular"/>
              </a:rPr>
              <a:t>of an </a:t>
            </a:r>
            <a:r>
              <a:rPr sz="2800" b="0" spc="45" dirty="0">
                <a:solidFill>
                  <a:srgbClr val="13110E"/>
                </a:solidFill>
                <a:latin typeface="RobotoRegular"/>
                <a:cs typeface="RobotoRegular"/>
              </a:rPr>
              <a:t>e-commerce </a:t>
            </a:r>
            <a:r>
              <a:rPr sz="2800" b="0" spc="40" dirty="0">
                <a:solidFill>
                  <a:srgbClr val="13110E"/>
                </a:solidFill>
                <a:latin typeface="RobotoRegular"/>
                <a:cs typeface="RobotoRegular"/>
              </a:rPr>
              <a:t>store have been  </a:t>
            </a:r>
            <a:r>
              <a:rPr sz="2800" b="0" spc="45" dirty="0">
                <a:solidFill>
                  <a:srgbClr val="13110E"/>
                </a:solidFill>
                <a:latin typeface="RobotoRegular"/>
                <a:cs typeface="RobotoRegular"/>
              </a:rPr>
              <a:t>identified</a:t>
            </a:r>
            <a:r>
              <a:rPr sz="2800" b="0" spc="105" dirty="0">
                <a:solidFill>
                  <a:srgbClr val="13110E"/>
                </a:solidFill>
                <a:latin typeface="RobotoRegular"/>
                <a:cs typeface="RobotoRegular"/>
              </a:rPr>
              <a:t> </a:t>
            </a:r>
            <a:r>
              <a:rPr sz="2800" b="0" spc="35" dirty="0">
                <a:solidFill>
                  <a:srgbClr val="13110E"/>
                </a:solidFill>
                <a:latin typeface="RobotoRegular"/>
                <a:cs typeface="RobotoRegular"/>
              </a:rPr>
              <a:t>as: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6585" marR="11744960">
              <a:lnSpc>
                <a:spcPct val="107100"/>
              </a:lnSpc>
              <a:spcBef>
                <a:spcPts val="100"/>
              </a:spcBef>
            </a:pPr>
            <a:r>
              <a:rPr spc="45" dirty="0"/>
              <a:t>Service Quality  System Quality  </a:t>
            </a:r>
            <a:r>
              <a:rPr spc="50" dirty="0"/>
              <a:t>Information </a:t>
            </a:r>
            <a:r>
              <a:rPr spc="45" dirty="0"/>
              <a:t>Quality  </a:t>
            </a:r>
            <a:r>
              <a:rPr spc="40" dirty="0"/>
              <a:t>Trust</a:t>
            </a:r>
          </a:p>
          <a:p>
            <a:pPr marL="616585">
              <a:lnSpc>
                <a:spcPct val="100000"/>
              </a:lnSpc>
              <a:spcBef>
                <a:spcPts val="240"/>
              </a:spcBef>
            </a:pPr>
            <a:r>
              <a:rPr spc="35" dirty="0"/>
              <a:t>Net</a:t>
            </a:r>
            <a:r>
              <a:rPr spc="105" dirty="0"/>
              <a:t> </a:t>
            </a:r>
            <a:r>
              <a:rPr spc="45" dirty="0"/>
              <a:t>Benefit</a:t>
            </a:r>
          </a:p>
          <a:p>
            <a:pPr>
              <a:lnSpc>
                <a:spcPct val="100000"/>
              </a:lnSpc>
            </a:pPr>
            <a:endParaRPr sz="3300"/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/>
          </a:p>
          <a:p>
            <a:pPr marL="12700">
              <a:lnSpc>
                <a:spcPct val="100000"/>
              </a:lnSpc>
            </a:pPr>
            <a:r>
              <a:rPr sz="4000" b="0" spc="65" dirty="0">
                <a:solidFill>
                  <a:srgbClr val="1753F1"/>
                </a:solidFill>
                <a:latin typeface="Roboto"/>
                <a:cs typeface="Roboto"/>
              </a:rPr>
              <a:t>Data </a:t>
            </a:r>
            <a:r>
              <a:rPr sz="4000" b="0" spc="45" dirty="0">
                <a:solidFill>
                  <a:srgbClr val="1753F1"/>
                </a:solidFill>
                <a:latin typeface="Roboto"/>
                <a:cs typeface="Roboto"/>
              </a:rPr>
              <a:t>Sources </a:t>
            </a:r>
            <a:r>
              <a:rPr sz="4000" b="0" spc="50" dirty="0">
                <a:solidFill>
                  <a:srgbClr val="1753F1"/>
                </a:solidFill>
                <a:latin typeface="Roboto"/>
                <a:cs typeface="Roboto"/>
              </a:rPr>
              <a:t>and </a:t>
            </a:r>
            <a:r>
              <a:rPr sz="4000" b="0" spc="30" dirty="0">
                <a:solidFill>
                  <a:srgbClr val="1753F1"/>
                </a:solidFill>
                <a:latin typeface="Roboto"/>
                <a:cs typeface="Roboto"/>
              </a:rPr>
              <a:t>their</a:t>
            </a:r>
            <a:r>
              <a:rPr sz="4000" b="0" spc="455" dirty="0">
                <a:solidFill>
                  <a:srgbClr val="1753F1"/>
                </a:solidFill>
                <a:latin typeface="Roboto"/>
                <a:cs typeface="Roboto"/>
              </a:rPr>
              <a:t> </a:t>
            </a:r>
            <a:r>
              <a:rPr sz="4000" b="0" spc="60" dirty="0">
                <a:solidFill>
                  <a:srgbClr val="1753F1"/>
                </a:solidFill>
                <a:latin typeface="Roboto"/>
                <a:cs typeface="Roboto"/>
              </a:rPr>
              <a:t>formats</a:t>
            </a:r>
            <a:endParaRPr sz="4000">
              <a:latin typeface="Roboto"/>
              <a:cs typeface="Roboto"/>
            </a:endParaRPr>
          </a:p>
          <a:p>
            <a:pPr marL="12700" marR="5080">
              <a:lnSpc>
                <a:spcPct val="107100"/>
              </a:lnSpc>
              <a:spcBef>
                <a:spcPts val="4050"/>
              </a:spcBef>
            </a:pPr>
            <a:r>
              <a:rPr spc="35" dirty="0"/>
              <a:t>The </a:t>
            </a:r>
            <a:r>
              <a:rPr spc="45" dirty="0"/>
              <a:t>dataset </a:t>
            </a:r>
            <a:r>
              <a:rPr spc="25" dirty="0"/>
              <a:t>is </a:t>
            </a:r>
            <a:r>
              <a:rPr spc="45" dirty="0"/>
              <a:t>provided </a:t>
            </a:r>
            <a:r>
              <a:rPr spc="25" dirty="0"/>
              <a:t>by </a:t>
            </a:r>
            <a:r>
              <a:rPr spc="45" dirty="0"/>
              <a:t>FlipRobo </a:t>
            </a:r>
            <a:r>
              <a:rPr spc="50" dirty="0"/>
              <a:t>Technologies. </a:t>
            </a:r>
            <a:r>
              <a:rPr spc="35" dirty="0"/>
              <a:t>The </a:t>
            </a:r>
            <a:r>
              <a:rPr spc="40" dirty="0"/>
              <a:t>data </a:t>
            </a:r>
            <a:r>
              <a:rPr spc="25" dirty="0"/>
              <a:t>is </a:t>
            </a:r>
            <a:r>
              <a:rPr spc="45" dirty="0"/>
              <a:t>collected </a:t>
            </a:r>
            <a:r>
              <a:rPr spc="40" dirty="0"/>
              <a:t>from </a:t>
            </a:r>
            <a:r>
              <a:rPr spc="35" dirty="0"/>
              <a:t>the </a:t>
            </a:r>
            <a:r>
              <a:rPr spc="45" dirty="0"/>
              <a:t>Indian online  shoppers through conducting </a:t>
            </a:r>
            <a:r>
              <a:rPr spc="35" dirty="0"/>
              <a:t>the</a:t>
            </a:r>
            <a:r>
              <a:rPr spc="305" dirty="0"/>
              <a:t> </a:t>
            </a:r>
            <a:r>
              <a:rPr spc="45" dirty="0"/>
              <a:t>survey.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40" dirty="0"/>
              <a:t>There</a:t>
            </a:r>
            <a:r>
              <a:rPr spc="110" dirty="0"/>
              <a:t> </a:t>
            </a:r>
            <a:r>
              <a:rPr spc="35" dirty="0"/>
              <a:t>are</a:t>
            </a:r>
            <a:r>
              <a:rPr spc="114" dirty="0"/>
              <a:t> </a:t>
            </a:r>
            <a:r>
              <a:rPr spc="35" dirty="0"/>
              <a:t>two</a:t>
            </a:r>
            <a:r>
              <a:rPr spc="114" dirty="0"/>
              <a:t> </a:t>
            </a:r>
            <a:r>
              <a:rPr spc="45" dirty="0"/>
              <a:t>sheets</a:t>
            </a:r>
            <a:r>
              <a:rPr spc="114" dirty="0"/>
              <a:t> </a:t>
            </a:r>
            <a:r>
              <a:rPr spc="25" dirty="0"/>
              <a:t>in</a:t>
            </a:r>
            <a:r>
              <a:rPr spc="114" dirty="0"/>
              <a:t> </a:t>
            </a:r>
            <a:r>
              <a:rPr spc="35" dirty="0"/>
              <a:t>the</a:t>
            </a:r>
            <a:r>
              <a:rPr spc="114" dirty="0"/>
              <a:t> </a:t>
            </a:r>
            <a:r>
              <a:rPr spc="45" dirty="0"/>
              <a:t>dataset</a:t>
            </a:r>
            <a:r>
              <a:rPr spc="114" dirty="0"/>
              <a:t> </a:t>
            </a:r>
            <a:r>
              <a:rPr spc="35" dirty="0"/>
              <a:t>one</a:t>
            </a:r>
            <a:r>
              <a:rPr spc="110" dirty="0"/>
              <a:t> </a:t>
            </a:r>
            <a:r>
              <a:rPr spc="25" dirty="0"/>
              <a:t>is</a:t>
            </a:r>
            <a:r>
              <a:rPr spc="114" dirty="0"/>
              <a:t> </a:t>
            </a:r>
            <a:r>
              <a:rPr spc="45" dirty="0"/>
              <a:t>detailed</a:t>
            </a:r>
            <a:r>
              <a:rPr spc="114" dirty="0"/>
              <a:t> </a:t>
            </a:r>
            <a:r>
              <a:rPr spc="35" dirty="0"/>
              <a:t>and</a:t>
            </a:r>
            <a:r>
              <a:rPr spc="114" dirty="0"/>
              <a:t> </a:t>
            </a:r>
            <a:r>
              <a:rPr spc="35" dirty="0"/>
              <a:t>the</a:t>
            </a:r>
            <a:r>
              <a:rPr spc="114" dirty="0"/>
              <a:t> </a:t>
            </a:r>
            <a:r>
              <a:rPr spc="45" dirty="0"/>
              <a:t>second</a:t>
            </a:r>
            <a:r>
              <a:rPr spc="114" dirty="0"/>
              <a:t> </a:t>
            </a:r>
            <a:r>
              <a:rPr spc="25" dirty="0"/>
              <a:t>is</a:t>
            </a:r>
            <a:r>
              <a:rPr spc="114" dirty="0"/>
              <a:t> </a:t>
            </a:r>
            <a:r>
              <a:rPr spc="45" dirty="0"/>
              <a:t>encoded</a:t>
            </a:r>
            <a:r>
              <a:rPr spc="110" dirty="0"/>
              <a:t> </a:t>
            </a:r>
            <a:r>
              <a:rPr spc="25" dirty="0"/>
              <a:t>in</a:t>
            </a:r>
            <a:r>
              <a:rPr spc="114" dirty="0"/>
              <a:t> </a:t>
            </a:r>
            <a:r>
              <a:rPr spc="35" dirty="0"/>
              <a:t>the</a:t>
            </a:r>
            <a:r>
              <a:rPr spc="114" dirty="0"/>
              <a:t> </a:t>
            </a:r>
            <a:r>
              <a:rPr spc="40" dirty="0"/>
              <a:t>excel</a:t>
            </a:r>
            <a:r>
              <a:rPr spc="114" dirty="0"/>
              <a:t> </a:t>
            </a:r>
            <a:r>
              <a:rPr spc="40" dirty="0"/>
              <a:t>file.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4394" y="3270872"/>
            <a:ext cx="9679305" cy="345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00070">
              <a:lnSpc>
                <a:spcPct val="108200"/>
              </a:lnSpc>
              <a:spcBef>
                <a:spcPts val="95"/>
              </a:spcBef>
            </a:pPr>
            <a:r>
              <a:rPr sz="10400" spc="-70" dirty="0"/>
              <a:t>DATA  </a:t>
            </a:r>
            <a:r>
              <a:rPr sz="10400" spc="-80" dirty="0"/>
              <a:t>V</a:t>
            </a:r>
            <a:r>
              <a:rPr sz="10400" spc="-114" dirty="0"/>
              <a:t>I</a:t>
            </a:r>
            <a:r>
              <a:rPr sz="10400" spc="-125" dirty="0"/>
              <a:t>S</a:t>
            </a:r>
            <a:r>
              <a:rPr sz="10400" spc="-75" dirty="0"/>
              <a:t>U</a:t>
            </a:r>
            <a:r>
              <a:rPr sz="10400" spc="-95" dirty="0"/>
              <a:t>A</a:t>
            </a:r>
            <a:r>
              <a:rPr sz="10400" spc="-15" dirty="0"/>
              <a:t>L</a:t>
            </a:r>
            <a:r>
              <a:rPr sz="10400" spc="-114" dirty="0"/>
              <a:t>I</a:t>
            </a:r>
            <a:r>
              <a:rPr sz="10400" spc="-50" dirty="0"/>
              <a:t>Z</a:t>
            </a:r>
            <a:r>
              <a:rPr sz="10400" spc="-95" dirty="0"/>
              <a:t>A</a:t>
            </a:r>
            <a:r>
              <a:rPr sz="10400" spc="-130" dirty="0"/>
              <a:t>T</a:t>
            </a:r>
            <a:r>
              <a:rPr sz="10400" spc="-114" dirty="0"/>
              <a:t>I</a:t>
            </a:r>
            <a:r>
              <a:rPr sz="10400" spc="-5" dirty="0"/>
              <a:t>O</a:t>
            </a:r>
            <a:r>
              <a:rPr sz="10400" spc="40" dirty="0"/>
              <a:t>N</a:t>
            </a:r>
            <a:endParaRPr sz="10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8870315"/>
          </a:xfrm>
          <a:custGeom>
            <a:avLst/>
            <a:gdLst/>
            <a:ahLst/>
            <a:cxnLst/>
            <a:rect l="l" t="t" r="r" b="b"/>
            <a:pathLst>
              <a:path w="18288000" h="8870315">
                <a:moveTo>
                  <a:pt x="0" y="8870259"/>
                </a:moveTo>
                <a:lnTo>
                  <a:pt x="18288000" y="8870259"/>
                </a:lnTo>
                <a:lnTo>
                  <a:pt x="18288000" y="0"/>
                </a:lnTo>
                <a:lnTo>
                  <a:pt x="0" y="0"/>
                </a:lnTo>
                <a:lnTo>
                  <a:pt x="0" y="887025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1" y="8870258"/>
            <a:ext cx="18278475" cy="1419225"/>
          </a:xfrm>
          <a:custGeom>
            <a:avLst/>
            <a:gdLst/>
            <a:ahLst/>
            <a:cxnLst/>
            <a:rect l="l" t="t" r="r" b="b"/>
            <a:pathLst>
              <a:path w="18278475" h="1419225">
                <a:moveTo>
                  <a:pt x="1827847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8278475" y="0"/>
                </a:lnTo>
                <a:lnTo>
                  <a:pt x="18278475" y="1419225"/>
                </a:lnTo>
                <a:close/>
              </a:path>
            </a:pathLst>
          </a:custGeom>
          <a:solidFill>
            <a:srgbClr val="175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6775" y="1028699"/>
            <a:ext cx="10506089" cy="7769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9944" y="1005236"/>
            <a:ext cx="1880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5" dirty="0">
                <a:solidFill>
                  <a:srgbClr val="1753F1"/>
                </a:solidFill>
              </a:rPr>
              <a:t>Gender: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8870315"/>
          </a:xfrm>
          <a:custGeom>
            <a:avLst/>
            <a:gdLst/>
            <a:ahLst/>
            <a:cxnLst/>
            <a:rect l="l" t="t" r="r" b="b"/>
            <a:pathLst>
              <a:path w="18288000" h="8870315">
                <a:moveTo>
                  <a:pt x="0" y="8870253"/>
                </a:moveTo>
                <a:lnTo>
                  <a:pt x="18288000" y="8870253"/>
                </a:lnTo>
                <a:lnTo>
                  <a:pt x="18288000" y="0"/>
                </a:lnTo>
                <a:lnTo>
                  <a:pt x="0" y="0"/>
                </a:lnTo>
                <a:lnTo>
                  <a:pt x="0" y="887025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411" y="1902427"/>
            <a:ext cx="18278475" cy="8387080"/>
            <a:chOff x="9411" y="1902427"/>
            <a:chExt cx="18278475" cy="8387080"/>
          </a:xfrm>
        </p:grpSpPr>
        <p:sp>
          <p:nvSpPr>
            <p:cNvPr id="4" name="object 4"/>
            <p:cNvSpPr/>
            <p:nvPr/>
          </p:nvSpPr>
          <p:spPr>
            <a:xfrm>
              <a:off x="9411" y="8870259"/>
              <a:ext cx="18278475" cy="1419225"/>
            </a:xfrm>
            <a:custGeom>
              <a:avLst/>
              <a:gdLst/>
              <a:ahLst/>
              <a:cxnLst/>
              <a:rect l="l" t="t" r="r" b="b"/>
              <a:pathLst>
                <a:path w="18278475" h="1419225">
                  <a:moveTo>
                    <a:pt x="18278475" y="1419225"/>
                  </a:moveTo>
                  <a:lnTo>
                    <a:pt x="0" y="1419225"/>
                  </a:lnTo>
                  <a:lnTo>
                    <a:pt x="0" y="0"/>
                  </a:lnTo>
                  <a:lnTo>
                    <a:pt x="18278475" y="0"/>
                  </a:lnTo>
                  <a:lnTo>
                    <a:pt x="18278475" y="1419225"/>
                  </a:lnTo>
                  <a:close/>
                </a:path>
              </a:pathLst>
            </a:custGeom>
            <a:solidFill>
              <a:srgbClr val="175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3909" y="1902427"/>
              <a:ext cx="14382749" cy="69659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944" y="1005242"/>
            <a:ext cx="11055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0" dirty="0">
                <a:solidFill>
                  <a:srgbClr val="1753F1"/>
                </a:solidFill>
              </a:rPr>
              <a:t>A</a:t>
            </a:r>
            <a:r>
              <a:rPr sz="4000" spc="55" dirty="0">
                <a:solidFill>
                  <a:srgbClr val="1753F1"/>
                </a:solidFill>
              </a:rPr>
              <a:t>ge</a:t>
            </a:r>
            <a:r>
              <a:rPr sz="4000" spc="-75" dirty="0">
                <a:solidFill>
                  <a:srgbClr val="1753F1"/>
                </a:solidFill>
              </a:rPr>
              <a:t>: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765</Words>
  <Application>Microsoft Office PowerPoint</Application>
  <PresentationFormat>Custom</PresentationFormat>
  <Paragraphs>67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Roboto</vt:lpstr>
      <vt:lpstr>RobotoRegular</vt:lpstr>
      <vt:lpstr>Office Theme</vt:lpstr>
      <vt:lpstr>FLIPROBO TECHNOLOGIES</vt:lpstr>
      <vt:lpstr>Table of Contents</vt:lpstr>
      <vt:lpstr>PowerPoint Presentation</vt:lpstr>
      <vt:lpstr>INTRODUCTION</vt:lpstr>
      <vt:lpstr>Business Problem Framing</vt:lpstr>
      <vt:lpstr>Five major factors that contributed to the success of an e-commerce store have been  identified as:</vt:lpstr>
      <vt:lpstr>DATA  VISUALIZATION</vt:lpstr>
      <vt:lpstr>Gender:</vt:lpstr>
      <vt:lpstr>Age:</vt:lpstr>
      <vt:lpstr>City:</vt:lpstr>
      <vt:lpstr>Shopping Year:</vt:lpstr>
      <vt:lpstr>Type of internet used by the customers to shop online:</vt:lpstr>
      <vt:lpstr>Devices used by the customers to shop online</vt:lpstr>
      <vt:lpstr>Operating system used by the customers</vt:lpstr>
      <vt:lpstr>Browser used by the customers to shop online</vt:lpstr>
      <vt:lpstr>Preferred Payment Options</vt:lpstr>
      <vt:lpstr>Frequently customers abandon the shopping cart</vt:lpstr>
      <vt:lpstr>Why customers abandon the shopping cart</vt:lpstr>
      <vt:lpstr>Shopping online is convenient and flexible</vt:lpstr>
      <vt:lpstr>Online retailers from where customers shop online</vt:lpstr>
      <vt:lpstr>Quickness to complete purchase</vt:lpstr>
      <vt:lpstr>Recommendation:</vt:lpstr>
      <vt:lpstr>INTERPRETATION OF  THE RESULTS</vt:lpstr>
      <vt:lpstr>Top five companies preferred by Indian Customers:</vt:lpstr>
      <vt:lpstr>PowerPoint Presentation</vt:lpstr>
      <vt:lpstr>CONCLUSION</vt:lpstr>
      <vt:lpstr>Key Findings and Conclusions of the Study: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Case Study</dc:title>
  <dc:creator>Ajitesh Kumar</dc:creator>
  <cp:keywords>DAEntV17AE4,BACfyiF72Ic</cp:keywords>
  <cp:lastModifiedBy>siddhi gavel</cp:lastModifiedBy>
  <cp:revision>1</cp:revision>
  <dcterms:created xsi:type="dcterms:W3CDTF">2022-01-19T13:32:49Z</dcterms:created>
  <dcterms:modified xsi:type="dcterms:W3CDTF">2022-01-19T13:40:33Z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2021-08-21T00:00:00Z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2022-01-19T00:00:00Z</vt:filetime>
  </property>
</Properties>
</file>